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4" r:id="rId9"/>
    <p:sldId id="262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792"/>
    <a:srgbClr val="E523A9"/>
    <a:srgbClr val="C80000"/>
    <a:srgbClr val="293B97"/>
    <a:srgbClr val="34164A"/>
    <a:srgbClr val="FFFFFF"/>
    <a:srgbClr val="961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>
        <p:scale>
          <a:sx n="95" d="100"/>
          <a:sy n="95" d="100"/>
        </p:scale>
        <p:origin x="82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8450-6E9B-45EB-BC5E-450CE16CE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50DDE-5CF8-46F1-A9D9-A01FE670F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04491-4433-4E51-9CAE-36249C6D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933F-C916-4359-BBE4-98341BC4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B5A4-F9EF-4AD8-A29A-ED01308B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7DD2-5D2E-4046-B1FE-5376B377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B7A11-1B78-4FD4-B849-792730F86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E13BE-4F97-4F8E-B204-FC72F6DD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A32CF-D6D7-4C0E-8237-30E4D1D8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69E8-7468-49C8-9036-C71020DA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8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D10F7-4251-4A09-9F49-2071ED189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AF9F1-74E0-4346-8755-340CB4164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A5D40-C57A-4591-A1CE-6B3DF4F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3BCB-9BB6-41AF-B58C-D98AEF58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4263-4E16-4A6B-83BE-D8B755C5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3D88-9CC4-4208-A01E-2C5D6920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F912-E63C-4155-9CAE-798053F3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A44D-0770-405D-A766-B9108E03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B6B1-C765-44F1-B3F1-60B7223A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3DB8D-D645-4736-8935-F66CBC64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9EA7-C84A-41A6-AB46-0BCCA4A8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7B45E-D75B-4BE5-81BA-490CF981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772DB-21E1-49DA-95ED-CC6AE71B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A9E4-3EDC-4BBB-B04B-23A8BEDB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B7D97-3039-4BC5-9E27-0D024E46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DA5E-E078-4BEF-8A12-3E6FDBB5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776B-5A36-49BA-A09A-F2D85A6CB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CA880-1894-4D9B-931C-218897779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9F9AD-D758-46B6-BB69-EE4BE6EA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C6D08-6F07-43B3-80E2-A4E0BDE2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C2A89-CD16-4EA7-9B4A-CB42696C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A1AC-3BFE-433C-89F6-61BE5963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55D28-8343-4887-A11B-4EAD7A857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274F6-2B08-4221-A8BA-ADFDEAC3B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A4032-804B-4374-9477-A8A02B886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9C7B6-802D-4C66-B544-41061F47F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C54362-7ADE-4AB0-9196-0C3EAB85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81271-E9EF-4E63-9E36-4D87D77E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BF294-E13F-4EC8-8630-6B16C3E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7B58-E547-4FEF-8730-8C502099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C57E6-BAD1-4552-A3B4-54E007E5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4169F-3569-4180-9F31-411AE079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C669-5EFF-4B4E-88A8-28346D1A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AA3A9-810A-4F83-9955-86E7E57A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26111-6255-4170-8D95-E9B094B2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EEF51-9107-45D2-8C47-5A681D28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3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F188-12A4-4119-884D-6DE18535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1D33-382C-4711-8641-4980EEE6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6E5A5-753B-4171-87D8-6EA7A27C6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86ED4-329B-4E76-9355-D90CBDC2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B8A95-AC50-43B6-B586-26A1A5B2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D28E1-DF27-420D-950C-0628FBD6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0699-ADCD-4507-8331-AB1D8635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481C5-9BFD-4A30-A1CB-4CD002E07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104B1-6B90-4E8C-81BB-88ED35563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57B54-4958-4045-AA17-C9C5E33C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0B66-785F-4ED0-9544-21548448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D902A-42E4-4F6B-BB64-CEBF8402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2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0AD9D-DFBF-4F7A-900F-BBE4E4AA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785AC-B740-4CAE-A1EA-6614743A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495F1-88FC-465D-A5FA-813B24ACE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B1F7-B0D9-431B-BF0F-3C7688324E8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95060-6D8E-4C3E-8F1B-FC69040F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0920-8E18-490C-8B18-8C42B0D3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5CE8E-EA67-4B7B-972C-03A4A1C8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FD68-F518-4360-BC42-EA0CF611F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293B97"/>
                </a:solidFill>
                <a:latin typeface="Montserrat" panose="00000500000000000000" pitchFamily="2" charset="0"/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EE6AB-0459-404C-9A0A-1E94F6BCE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>
                <a:latin typeface="Montserrat" panose="00000500000000000000" pitchFamily="2" charset="0"/>
                <a:cs typeface="Mongolian Baiti" panose="03000500000000000000" pitchFamily="66" charset="0"/>
              </a:rPr>
              <a:t>Piner</a:t>
            </a:r>
            <a:r>
              <a:rPr lang="en-US" i="1" dirty="0">
                <a:latin typeface="Montserrat" panose="00000500000000000000" pitchFamily="2" charset="0"/>
                <a:cs typeface="Mongolian Baiti" panose="03000500000000000000" pitchFamily="66" charset="0"/>
              </a:rPr>
              <a:t> Elementary School</a:t>
            </a:r>
          </a:p>
          <a:p>
            <a:r>
              <a:rPr lang="en-US" i="1" dirty="0">
                <a:latin typeface="Montserrat" panose="00000500000000000000" pitchFamily="2" charset="0"/>
                <a:cs typeface="Mongolian Baiti" panose="03000500000000000000" pitchFamily="66" charset="0"/>
              </a:rPr>
              <a:t>Feb. 4, 2025</a:t>
            </a:r>
          </a:p>
        </p:txBody>
      </p:sp>
    </p:spTree>
    <p:extLst>
      <p:ext uri="{BB962C8B-B14F-4D97-AF65-F5344CB8AC3E}">
        <p14:creationId xmlns:p14="http://schemas.microsoft.com/office/powerpoint/2010/main" val="426972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36C1-7453-4437-A271-778FB6EF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293B97"/>
                </a:solidFill>
                <a:latin typeface="Montserrat" panose="00000500000000000000" pitchFamily="2" charset="0"/>
              </a:rPr>
              <a:t>Table discussions</a:t>
            </a:r>
          </a:p>
        </p:txBody>
      </p:sp>
    </p:spTree>
    <p:extLst>
      <p:ext uri="{BB962C8B-B14F-4D97-AF65-F5344CB8AC3E}">
        <p14:creationId xmlns:p14="http://schemas.microsoft.com/office/powerpoint/2010/main" val="385103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8D100F-7389-4FE5-AF18-022199D12D32}"/>
              </a:ext>
            </a:extLst>
          </p:cNvPr>
          <p:cNvSpPr/>
          <p:nvPr/>
        </p:nvSpPr>
        <p:spPr>
          <a:xfrm>
            <a:off x="3340546" y="365034"/>
            <a:ext cx="712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93B97"/>
                </a:solidFill>
                <a:latin typeface="Montserrat" panose="00000500000000000000" pitchFamily="2" charset="0"/>
              </a:rPr>
              <a:t>Judge/Executive Kris Knochelmann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Phone: (859) 835-1500 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Email: kris.knochelmann@kentoncounty.org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674AE-0644-492F-9F9D-38411E0882B2}"/>
              </a:ext>
            </a:extLst>
          </p:cNvPr>
          <p:cNvSpPr/>
          <p:nvPr/>
        </p:nvSpPr>
        <p:spPr>
          <a:xfrm>
            <a:off x="3340546" y="1565363"/>
            <a:ext cx="712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93B97"/>
                </a:solidFill>
                <a:latin typeface="Montserrat" panose="00000500000000000000" pitchFamily="2" charset="0"/>
              </a:rPr>
              <a:t>Commissioner Beth Sewell - District 1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Phone: (859) 392-1400 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Email: beth.sewell@kentoncounty.org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ED421-046F-4056-AC87-91050253831E}"/>
              </a:ext>
            </a:extLst>
          </p:cNvPr>
          <p:cNvSpPr/>
          <p:nvPr/>
        </p:nvSpPr>
        <p:spPr>
          <a:xfrm>
            <a:off x="3340546" y="2824304"/>
            <a:ext cx="712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93B97"/>
                </a:solidFill>
                <a:latin typeface="Montserrat" panose="00000500000000000000" pitchFamily="2" charset="0"/>
              </a:rPr>
              <a:t>Commissioner Dr. Jon Draud - District 2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Phone: (859) 392-1400 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Email: jon.draud@kentoncounty.org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12AFB-65A1-474F-BD59-A357621973FA}"/>
              </a:ext>
            </a:extLst>
          </p:cNvPr>
          <p:cNvSpPr/>
          <p:nvPr/>
        </p:nvSpPr>
        <p:spPr>
          <a:xfrm>
            <a:off x="3340546" y="4084490"/>
            <a:ext cx="712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93B97"/>
                </a:solidFill>
                <a:latin typeface="Montserrat" panose="00000500000000000000" pitchFamily="2" charset="0"/>
              </a:rPr>
              <a:t>Commissioner Joe Nienaber Jr. - District 3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Phone: (859) 392-1400 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Email: joe.nienaber@kentoncounty.org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9F483-141A-42E6-9D79-B48D8A09F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5" y="2966538"/>
            <a:ext cx="1016894" cy="1016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0A24D-C079-47FB-AAE2-745EE153D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12" y="1658323"/>
            <a:ext cx="1014407" cy="10144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BAC559-47C0-4503-8682-69EFB9721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4" y="4176206"/>
            <a:ext cx="1016895" cy="1016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C52834-7DC8-462D-A032-C4E6C5BC3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6" y="467155"/>
            <a:ext cx="1016893" cy="1016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A818AD-409E-4D44-A0BE-E882E620D2AA}"/>
              </a:ext>
            </a:extLst>
          </p:cNvPr>
          <p:cNvSpPr txBox="1"/>
          <p:nvPr/>
        </p:nvSpPr>
        <p:spPr>
          <a:xfrm rot="16200000">
            <a:off x="-1175808" y="2257860"/>
            <a:ext cx="4776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293B97"/>
                </a:solidFill>
                <a:latin typeface="Montserrat" panose="00000500000000000000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84554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DEBA-F1A4-480C-98B3-3F21F2A7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293B97"/>
                </a:solidFill>
                <a:latin typeface="Montserrat" panose="00000500000000000000" pitchFamily="2" charset="0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37031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D8BD-A452-43BB-AAF7-1C15D30D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tserrat" panose="00000500000000000000" pitchFamily="2" charset="0"/>
              </a:rPr>
              <a:t>History of the Site Readiness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F731-EE2E-4423-83F2-A2FDABF5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92"/>
            <a:ext cx="10515600" cy="47584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b="1" dirty="0">
                <a:latin typeface="Montserrat" panose="00000500000000000000" pitchFamily="2" charset="0"/>
              </a:rPr>
              <a:t>2014</a:t>
            </a:r>
            <a:r>
              <a:rPr lang="en-US" sz="1900" dirty="0">
                <a:latin typeface="Montserrat" panose="00000500000000000000" pitchFamily="2" charset="0"/>
              </a:rPr>
              <a:t>: Kenton County updated its comprehensive plan. The South Kenton County Citizens Group (SKCCG) was formed subsequent to that process.</a:t>
            </a:r>
          </a:p>
          <a:p>
            <a:pPr>
              <a:lnSpc>
                <a:spcPct val="100000"/>
              </a:lnSpc>
            </a:pPr>
            <a:r>
              <a:rPr lang="en-US" sz="1900" b="1" dirty="0">
                <a:latin typeface="Montserrat" panose="00000500000000000000" pitchFamily="2" charset="0"/>
              </a:rPr>
              <a:t>2015 &amp; 2016</a:t>
            </a:r>
            <a:r>
              <a:rPr lang="en-US" sz="1900" dirty="0">
                <a:latin typeface="Montserrat" panose="00000500000000000000" pitchFamily="2" charset="0"/>
              </a:rPr>
              <a:t>: The SKCCG surveyed Southern residents regarding the area’s future. In 2016, during a presentation to the Fiscal Court, SKCCG representatives shared 97% of respondents (roughly 850 residents) supported light and medium industrial development in the southwest end of Kenton County along the US 25/I-75 corridor. </a:t>
            </a:r>
          </a:p>
          <a:p>
            <a:pPr>
              <a:lnSpc>
                <a:spcPct val="100000"/>
              </a:lnSpc>
            </a:pPr>
            <a:r>
              <a:rPr lang="en-US" sz="1900" b="1" dirty="0">
                <a:latin typeface="Montserrat" panose="00000500000000000000" pitchFamily="2" charset="0"/>
              </a:rPr>
              <a:t>2020</a:t>
            </a:r>
            <a:r>
              <a:rPr lang="en-US" sz="1900" dirty="0">
                <a:latin typeface="Montserrat" panose="00000500000000000000" pitchFamily="2" charset="0"/>
              </a:rPr>
              <a:t>: Comprehensive plan update included land use changes, specifically changing the western portion from agriculture to residential. SKCCG supported the change and provided a letter of support for the land use change. </a:t>
            </a:r>
          </a:p>
          <a:p>
            <a:pPr>
              <a:lnSpc>
                <a:spcPct val="100000"/>
              </a:lnSpc>
            </a:pPr>
            <a:r>
              <a:rPr lang="en-US" sz="1900" b="1" dirty="0">
                <a:latin typeface="Montserrat" panose="00000500000000000000" pitchFamily="2" charset="0"/>
              </a:rPr>
              <a:t>2024</a:t>
            </a:r>
            <a:r>
              <a:rPr lang="en-US" sz="1900" dirty="0">
                <a:latin typeface="Montserrat" panose="00000500000000000000" pitchFamily="2" charset="0"/>
              </a:rPr>
              <a:t>: Kenton County underwent a comprehensive plan update where no land use changes pursued but a public meeting was held at </a:t>
            </a:r>
            <a:r>
              <a:rPr lang="en-US" sz="1900" dirty="0" err="1">
                <a:latin typeface="Montserrat" panose="00000500000000000000" pitchFamily="2" charset="0"/>
              </a:rPr>
              <a:t>Piner</a:t>
            </a:r>
            <a:r>
              <a:rPr lang="en-US" sz="1900" dirty="0">
                <a:latin typeface="Montserrat" panose="00000500000000000000" pitchFamily="2" charset="0"/>
              </a:rPr>
              <a:t> Baptist Church to seek feedback. </a:t>
            </a:r>
          </a:p>
        </p:txBody>
      </p:sp>
    </p:spTree>
    <p:extLst>
      <p:ext uri="{BB962C8B-B14F-4D97-AF65-F5344CB8AC3E}">
        <p14:creationId xmlns:p14="http://schemas.microsoft.com/office/powerpoint/2010/main" val="39471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3ABEE-F0DD-41D4-A2D2-C695CAA8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5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Montserrat" panose="00000500000000000000" pitchFamily="2" charset="0"/>
              </a:rPr>
              <a:t>This Fiscal Court </a:t>
            </a:r>
            <a:r>
              <a:rPr lang="en-US" sz="6000" b="1" dirty="0">
                <a:latin typeface="Montserrat" panose="00000500000000000000" pitchFamily="2" charset="0"/>
              </a:rPr>
              <a:t>will not </a:t>
            </a:r>
            <a:r>
              <a:rPr lang="en-US" sz="6000" dirty="0">
                <a:latin typeface="Montserrat" panose="00000500000000000000" pitchFamily="2" charset="0"/>
              </a:rPr>
              <a:t>use eminent domain to acquire land for private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45037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D435-E758-4278-A4AD-581CEBD6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Montserrat" panose="00000500000000000000" pitchFamily="2" charset="0"/>
              </a:rPr>
              <a:t>There are currently no rezoning proposals being considered for this initiative. </a:t>
            </a:r>
          </a:p>
        </p:txBody>
      </p:sp>
    </p:spTree>
    <p:extLst>
      <p:ext uri="{BB962C8B-B14F-4D97-AF65-F5344CB8AC3E}">
        <p14:creationId xmlns:p14="http://schemas.microsoft.com/office/powerpoint/2010/main" val="317502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62EE-2E0D-42D0-AFF8-F9CE98C7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ntserrat" panose="00000500000000000000" pitchFamily="2" charset="0"/>
              </a:rPr>
              <a:t>Each focus area has a limited number of locations suitable for industrial development on undeveloped land. </a:t>
            </a:r>
            <a:br>
              <a:rPr lang="en-US" dirty="0">
                <a:latin typeface="Montserrat" panose="00000500000000000000" pitchFamily="2" charset="0"/>
              </a:rPr>
            </a:br>
            <a:br>
              <a:rPr lang="en-US" dirty="0">
                <a:latin typeface="Montserrat" panose="00000500000000000000" pitchFamily="2" charset="0"/>
              </a:rPr>
            </a:br>
            <a:r>
              <a:rPr lang="en-US" dirty="0">
                <a:latin typeface="Montserrat" panose="00000500000000000000" pitchFamily="2" charset="0"/>
              </a:rPr>
              <a:t>However, the County aims to ensure all areas are properly considered to minimize potential impacts.</a:t>
            </a:r>
          </a:p>
        </p:txBody>
      </p:sp>
    </p:spTree>
    <p:extLst>
      <p:ext uri="{BB962C8B-B14F-4D97-AF65-F5344CB8AC3E}">
        <p14:creationId xmlns:p14="http://schemas.microsoft.com/office/powerpoint/2010/main" val="7556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61BF8DD-FA4A-4051-BCD7-EBB1C6976462}"/>
              </a:ext>
            </a:extLst>
          </p:cNvPr>
          <p:cNvSpPr/>
          <p:nvPr/>
        </p:nvSpPr>
        <p:spPr>
          <a:xfrm>
            <a:off x="-80387" y="-8560"/>
            <a:ext cx="12309148" cy="554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2B22E35-BFDF-40A7-B77D-3549CD47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7B67D5-9FD2-4ECA-9FEA-B9DBF3456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" y="159457"/>
            <a:ext cx="3869485" cy="52838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01E1E6-0D1C-4B36-9E40-EF1EBF491B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76"/>
          <a:stretch/>
        </p:blipFill>
        <p:spPr>
          <a:xfrm>
            <a:off x="7675641" y="186010"/>
            <a:ext cx="3869485" cy="5257295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43230EB-7AB2-4D96-B8E9-219D00FA6153}"/>
              </a:ext>
            </a:extLst>
          </p:cNvPr>
          <p:cNvSpPr/>
          <p:nvPr/>
        </p:nvSpPr>
        <p:spPr>
          <a:xfrm>
            <a:off x="8913085" y="2462500"/>
            <a:ext cx="536713" cy="2077278"/>
          </a:xfrm>
          <a:custGeom>
            <a:avLst/>
            <a:gdLst>
              <a:gd name="connsiteX0" fmla="*/ 0 w 536713"/>
              <a:gd name="connsiteY0" fmla="*/ 616226 h 2077278"/>
              <a:gd name="connsiteX1" fmla="*/ 109330 w 536713"/>
              <a:gd name="connsiteY1" fmla="*/ 0 h 2077278"/>
              <a:gd name="connsiteX2" fmla="*/ 377687 w 536713"/>
              <a:gd name="connsiteY2" fmla="*/ 556591 h 2077278"/>
              <a:gd name="connsiteX3" fmla="*/ 487017 w 536713"/>
              <a:gd name="connsiteY3" fmla="*/ 884583 h 2077278"/>
              <a:gd name="connsiteX4" fmla="*/ 536713 w 536713"/>
              <a:gd name="connsiteY4" fmla="*/ 1133061 h 2077278"/>
              <a:gd name="connsiteX5" fmla="*/ 526774 w 536713"/>
              <a:gd name="connsiteY5" fmla="*/ 1381539 h 2077278"/>
              <a:gd name="connsiteX6" fmla="*/ 496956 w 536713"/>
              <a:gd name="connsiteY6" fmla="*/ 1540565 h 2077278"/>
              <a:gd name="connsiteX7" fmla="*/ 347869 w 536713"/>
              <a:gd name="connsiteY7" fmla="*/ 2077278 h 2077278"/>
              <a:gd name="connsiteX8" fmla="*/ 168965 w 536713"/>
              <a:gd name="connsiteY8" fmla="*/ 2037522 h 2077278"/>
              <a:gd name="connsiteX9" fmla="*/ 278296 w 536713"/>
              <a:gd name="connsiteY9" fmla="*/ 1033670 h 2077278"/>
              <a:gd name="connsiteX10" fmla="*/ 258417 w 536713"/>
              <a:gd name="connsiteY10" fmla="*/ 844826 h 2077278"/>
              <a:gd name="connsiteX11" fmla="*/ 0 w 536713"/>
              <a:gd name="connsiteY11" fmla="*/ 616226 h 207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713" h="2077278">
                <a:moveTo>
                  <a:pt x="0" y="616226"/>
                </a:moveTo>
                <a:lnTo>
                  <a:pt x="109330" y="0"/>
                </a:lnTo>
                <a:lnTo>
                  <a:pt x="377687" y="556591"/>
                </a:lnTo>
                <a:lnTo>
                  <a:pt x="487017" y="884583"/>
                </a:lnTo>
                <a:lnTo>
                  <a:pt x="536713" y="1133061"/>
                </a:lnTo>
                <a:lnTo>
                  <a:pt x="526774" y="1381539"/>
                </a:lnTo>
                <a:lnTo>
                  <a:pt x="496956" y="1540565"/>
                </a:lnTo>
                <a:lnTo>
                  <a:pt x="347869" y="2077278"/>
                </a:lnTo>
                <a:lnTo>
                  <a:pt x="168965" y="2037522"/>
                </a:lnTo>
                <a:lnTo>
                  <a:pt x="278296" y="1033670"/>
                </a:lnTo>
                <a:lnTo>
                  <a:pt x="258417" y="844826"/>
                </a:lnTo>
                <a:lnTo>
                  <a:pt x="0" y="616226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F288E-4313-416E-9BB9-7C18A58509AC}"/>
              </a:ext>
            </a:extLst>
          </p:cNvPr>
          <p:cNvSpPr txBox="1"/>
          <p:nvPr/>
        </p:nvSpPr>
        <p:spPr>
          <a:xfrm>
            <a:off x="4619093" y="71598"/>
            <a:ext cx="3000768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93B97"/>
                </a:solidFill>
                <a:latin typeface="Montserrat" panose="00000500000000000000" pitchFamily="2" charset="0"/>
              </a:rPr>
              <a:t>Key</a:t>
            </a:r>
          </a:p>
          <a:p>
            <a:endParaRPr lang="en-US" sz="9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Blue: Unlikely to see industrial development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Yellow: Current agriculture; potential industrial/residential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Pink: Current mixed-use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Gray: Already zoned for industrial (since 2008)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Orange: Recommended land use industrial (since 2020) &amp; most likely for new industrial development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Purple: Recommended land use industrial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Green: Current (and recommended) agriculture</a:t>
            </a:r>
          </a:p>
          <a:p>
            <a:endParaRPr lang="en-US" sz="1400" dirty="0">
              <a:latin typeface="Montserrat" panose="00000500000000000000" pitchFamily="2" charset="0"/>
            </a:endParaRPr>
          </a:p>
          <a:p>
            <a:r>
              <a:rPr lang="en-US" sz="1400" dirty="0">
                <a:latin typeface="Montserrat" panose="00000500000000000000" pitchFamily="2" charset="0"/>
              </a:rPr>
              <a:t>White: Preservation area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9DBB79-F6BD-4975-A79F-B37FAE5AEC85}"/>
              </a:ext>
            </a:extLst>
          </p:cNvPr>
          <p:cNvSpPr/>
          <p:nvPr/>
        </p:nvSpPr>
        <p:spPr>
          <a:xfrm>
            <a:off x="8716433" y="3153833"/>
            <a:ext cx="414867" cy="1286934"/>
          </a:xfrm>
          <a:custGeom>
            <a:avLst/>
            <a:gdLst>
              <a:gd name="connsiteX0" fmla="*/ 224367 w 414867"/>
              <a:gd name="connsiteY0" fmla="*/ 1286934 h 1286934"/>
              <a:gd name="connsiteX1" fmla="*/ 228600 w 414867"/>
              <a:gd name="connsiteY1" fmla="*/ 1231900 h 1286934"/>
              <a:gd name="connsiteX2" fmla="*/ 325967 w 414867"/>
              <a:gd name="connsiteY2" fmla="*/ 1253067 h 1286934"/>
              <a:gd name="connsiteX3" fmla="*/ 414867 w 414867"/>
              <a:gd name="connsiteY3" fmla="*/ 309034 h 1286934"/>
              <a:gd name="connsiteX4" fmla="*/ 381000 w 414867"/>
              <a:gd name="connsiteY4" fmla="*/ 182034 h 1286934"/>
              <a:gd name="connsiteX5" fmla="*/ 194734 w 414867"/>
              <a:gd name="connsiteY5" fmla="*/ 0 h 1286934"/>
              <a:gd name="connsiteX6" fmla="*/ 0 w 414867"/>
              <a:gd name="connsiteY6" fmla="*/ 1134534 h 1286934"/>
              <a:gd name="connsiteX7" fmla="*/ 224367 w 414867"/>
              <a:gd name="connsiteY7" fmla="*/ 1286934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867" h="1286934">
                <a:moveTo>
                  <a:pt x="224367" y="1286934"/>
                </a:moveTo>
                <a:lnTo>
                  <a:pt x="228600" y="1231900"/>
                </a:lnTo>
                <a:lnTo>
                  <a:pt x="325967" y="1253067"/>
                </a:lnTo>
                <a:lnTo>
                  <a:pt x="414867" y="309034"/>
                </a:lnTo>
                <a:lnTo>
                  <a:pt x="381000" y="182034"/>
                </a:lnTo>
                <a:lnTo>
                  <a:pt x="194734" y="0"/>
                </a:lnTo>
                <a:lnTo>
                  <a:pt x="0" y="1134534"/>
                </a:lnTo>
                <a:lnTo>
                  <a:pt x="224367" y="1286934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49DFD98-D8AB-4EA0-8115-B259ACF8088C}"/>
              </a:ext>
            </a:extLst>
          </p:cNvPr>
          <p:cNvSpPr/>
          <p:nvPr/>
        </p:nvSpPr>
        <p:spPr>
          <a:xfrm>
            <a:off x="9034411" y="1776960"/>
            <a:ext cx="628499" cy="876951"/>
          </a:xfrm>
          <a:custGeom>
            <a:avLst/>
            <a:gdLst>
              <a:gd name="connsiteX0" fmla="*/ 192232 w 623455"/>
              <a:gd name="connsiteY0" fmla="*/ 888423 h 888423"/>
              <a:gd name="connsiteX1" fmla="*/ 405246 w 623455"/>
              <a:gd name="connsiteY1" fmla="*/ 768927 h 888423"/>
              <a:gd name="connsiteX2" fmla="*/ 285750 w 623455"/>
              <a:gd name="connsiteY2" fmla="*/ 535132 h 888423"/>
              <a:gd name="connsiteX3" fmla="*/ 400050 w 623455"/>
              <a:gd name="connsiteY3" fmla="*/ 467591 h 888423"/>
              <a:gd name="connsiteX4" fmla="*/ 363682 w 623455"/>
              <a:gd name="connsiteY4" fmla="*/ 405245 h 888423"/>
              <a:gd name="connsiteX5" fmla="*/ 623455 w 623455"/>
              <a:gd name="connsiteY5" fmla="*/ 296141 h 888423"/>
              <a:gd name="connsiteX6" fmla="*/ 374073 w 623455"/>
              <a:gd name="connsiteY6" fmla="*/ 103909 h 888423"/>
              <a:gd name="connsiteX7" fmla="*/ 363682 w 623455"/>
              <a:gd name="connsiteY7" fmla="*/ 57150 h 888423"/>
              <a:gd name="connsiteX8" fmla="*/ 270164 w 623455"/>
              <a:gd name="connsiteY8" fmla="*/ 0 h 888423"/>
              <a:gd name="connsiteX9" fmla="*/ 171450 w 623455"/>
              <a:gd name="connsiteY9" fmla="*/ 150668 h 888423"/>
              <a:gd name="connsiteX10" fmla="*/ 62346 w 623455"/>
              <a:gd name="connsiteY10" fmla="*/ 72736 h 888423"/>
              <a:gd name="connsiteX11" fmla="*/ 0 w 623455"/>
              <a:gd name="connsiteY11" fmla="*/ 483177 h 888423"/>
              <a:gd name="connsiteX12" fmla="*/ 192232 w 623455"/>
              <a:gd name="connsiteY12" fmla="*/ 888423 h 88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455" h="888423">
                <a:moveTo>
                  <a:pt x="192232" y="888423"/>
                </a:moveTo>
                <a:lnTo>
                  <a:pt x="405246" y="768927"/>
                </a:lnTo>
                <a:lnTo>
                  <a:pt x="285750" y="535132"/>
                </a:lnTo>
                <a:lnTo>
                  <a:pt x="400050" y="467591"/>
                </a:lnTo>
                <a:lnTo>
                  <a:pt x="363682" y="405245"/>
                </a:lnTo>
                <a:lnTo>
                  <a:pt x="623455" y="296141"/>
                </a:lnTo>
                <a:lnTo>
                  <a:pt x="374073" y="103909"/>
                </a:lnTo>
                <a:lnTo>
                  <a:pt x="363682" y="57150"/>
                </a:lnTo>
                <a:lnTo>
                  <a:pt x="270164" y="0"/>
                </a:lnTo>
                <a:lnTo>
                  <a:pt x="171450" y="150668"/>
                </a:lnTo>
                <a:lnTo>
                  <a:pt x="62346" y="72736"/>
                </a:lnTo>
                <a:lnTo>
                  <a:pt x="0" y="483177"/>
                </a:lnTo>
                <a:lnTo>
                  <a:pt x="192232" y="888423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C921AD1-2963-4502-8578-1F716DF4F673}"/>
              </a:ext>
            </a:extLst>
          </p:cNvPr>
          <p:cNvSpPr/>
          <p:nvPr/>
        </p:nvSpPr>
        <p:spPr>
          <a:xfrm>
            <a:off x="9241277" y="2553511"/>
            <a:ext cx="544749" cy="2033080"/>
          </a:xfrm>
          <a:custGeom>
            <a:avLst/>
            <a:gdLst>
              <a:gd name="connsiteX0" fmla="*/ 0 w 544749"/>
              <a:gd name="connsiteY0" fmla="*/ 121595 h 2033080"/>
              <a:gd name="connsiteX1" fmla="*/ 214008 w 544749"/>
              <a:gd name="connsiteY1" fmla="*/ 0 h 2033080"/>
              <a:gd name="connsiteX2" fmla="*/ 544749 w 544749"/>
              <a:gd name="connsiteY2" fmla="*/ 535021 h 2033080"/>
              <a:gd name="connsiteX3" fmla="*/ 471791 w 544749"/>
              <a:gd name="connsiteY3" fmla="*/ 2033080 h 2033080"/>
              <a:gd name="connsiteX4" fmla="*/ 87549 w 544749"/>
              <a:gd name="connsiteY4" fmla="*/ 2003898 h 2033080"/>
              <a:gd name="connsiteX5" fmla="*/ 262646 w 544749"/>
              <a:gd name="connsiteY5" fmla="*/ 1420238 h 2033080"/>
              <a:gd name="connsiteX6" fmla="*/ 282102 w 544749"/>
              <a:gd name="connsiteY6" fmla="*/ 904672 h 2033080"/>
              <a:gd name="connsiteX7" fmla="*/ 179961 w 544749"/>
              <a:gd name="connsiteY7" fmla="*/ 510702 h 2033080"/>
              <a:gd name="connsiteX8" fmla="*/ 0 w 544749"/>
              <a:gd name="connsiteY8" fmla="*/ 121595 h 203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749" h="2033080">
                <a:moveTo>
                  <a:pt x="0" y="121595"/>
                </a:moveTo>
                <a:lnTo>
                  <a:pt x="214008" y="0"/>
                </a:lnTo>
                <a:lnTo>
                  <a:pt x="544749" y="535021"/>
                </a:lnTo>
                <a:lnTo>
                  <a:pt x="471791" y="2033080"/>
                </a:lnTo>
                <a:lnTo>
                  <a:pt x="87549" y="2003898"/>
                </a:lnTo>
                <a:lnTo>
                  <a:pt x="262646" y="1420238"/>
                </a:lnTo>
                <a:lnTo>
                  <a:pt x="282102" y="904672"/>
                </a:lnTo>
                <a:lnTo>
                  <a:pt x="179961" y="510702"/>
                </a:lnTo>
                <a:lnTo>
                  <a:pt x="0" y="12159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180DFA-AD91-4950-A2F3-504DD747C29A}"/>
              </a:ext>
            </a:extLst>
          </p:cNvPr>
          <p:cNvSpPr/>
          <p:nvPr/>
        </p:nvSpPr>
        <p:spPr>
          <a:xfrm>
            <a:off x="8952523" y="4400062"/>
            <a:ext cx="93785" cy="125046"/>
          </a:xfrm>
          <a:custGeom>
            <a:avLst/>
            <a:gdLst>
              <a:gd name="connsiteX0" fmla="*/ 3908 w 93785"/>
              <a:gd name="connsiteY0" fmla="*/ 0 h 125046"/>
              <a:gd name="connsiteX1" fmla="*/ 0 w 93785"/>
              <a:gd name="connsiteY1" fmla="*/ 50800 h 125046"/>
              <a:gd name="connsiteX2" fmla="*/ 93785 w 93785"/>
              <a:gd name="connsiteY2" fmla="*/ 125046 h 125046"/>
              <a:gd name="connsiteX3" fmla="*/ 93785 w 93785"/>
              <a:gd name="connsiteY3" fmla="*/ 19538 h 125046"/>
              <a:gd name="connsiteX4" fmla="*/ 3908 w 93785"/>
              <a:gd name="connsiteY4" fmla="*/ 0 h 12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85" h="125046">
                <a:moveTo>
                  <a:pt x="3908" y="0"/>
                </a:moveTo>
                <a:lnTo>
                  <a:pt x="0" y="50800"/>
                </a:lnTo>
                <a:lnTo>
                  <a:pt x="93785" y="125046"/>
                </a:lnTo>
                <a:lnTo>
                  <a:pt x="93785" y="19538"/>
                </a:lnTo>
                <a:lnTo>
                  <a:pt x="3908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9DE2C17-DB8E-42A9-854A-5A685DD59F15}"/>
              </a:ext>
            </a:extLst>
          </p:cNvPr>
          <p:cNvSpPr/>
          <p:nvPr/>
        </p:nvSpPr>
        <p:spPr>
          <a:xfrm>
            <a:off x="1977683" y="1009055"/>
            <a:ext cx="943583" cy="1128408"/>
          </a:xfrm>
          <a:custGeom>
            <a:avLst/>
            <a:gdLst>
              <a:gd name="connsiteX0" fmla="*/ 0 w 943583"/>
              <a:gd name="connsiteY0" fmla="*/ 257783 h 1128408"/>
              <a:gd name="connsiteX1" fmla="*/ 19456 w 943583"/>
              <a:gd name="connsiteY1" fmla="*/ 846306 h 1128408"/>
              <a:gd name="connsiteX2" fmla="*/ 802532 w 943583"/>
              <a:gd name="connsiteY2" fmla="*/ 1128408 h 1128408"/>
              <a:gd name="connsiteX3" fmla="*/ 943583 w 943583"/>
              <a:gd name="connsiteY3" fmla="*/ 525293 h 1128408"/>
              <a:gd name="connsiteX4" fmla="*/ 189690 w 943583"/>
              <a:gd name="connsiteY4" fmla="*/ 0 h 1128408"/>
              <a:gd name="connsiteX5" fmla="*/ 189690 w 943583"/>
              <a:gd name="connsiteY5" fmla="*/ 325876 h 1128408"/>
              <a:gd name="connsiteX6" fmla="*/ 0 w 943583"/>
              <a:gd name="connsiteY6" fmla="*/ 257783 h 11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583" h="1128408">
                <a:moveTo>
                  <a:pt x="0" y="257783"/>
                </a:moveTo>
                <a:lnTo>
                  <a:pt x="19456" y="846306"/>
                </a:lnTo>
                <a:lnTo>
                  <a:pt x="802532" y="1128408"/>
                </a:lnTo>
                <a:lnTo>
                  <a:pt x="943583" y="525293"/>
                </a:lnTo>
                <a:lnTo>
                  <a:pt x="189690" y="0"/>
                </a:lnTo>
                <a:lnTo>
                  <a:pt x="189690" y="325876"/>
                </a:lnTo>
                <a:lnTo>
                  <a:pt x="0" y="25778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7493E7C-EEC0-460A-A8A3-4182DA34BA2F}"/>
              </a:ext>
            </a:extLst>
          </p:cNvPr>
          <p:cNvSpPr/>
          <p:nvPr/>
        </p:nvSpPr>
        <p:spPr>
          <a:xfrm>
            <a:off x="1969851" y="880353"/>
            <a:ext cx="184826" cy="428017"/>
          </a:xfrm>
          <a:custGeom>
            <a:avLst/>
            <a:gdLst>
              <a:gd name="connsiteX0" fmla="*/ 24319 w 184826"/>
              <a:gd name="connsiteY0" fmla="*/ 364787 h 428017"/>
              <a:gd name="connsiteX1" fmla="*/ 184826 w 184826"/>
              <a:gd name="connsiteY1" fmla="*/ 428017 h 428017"/>
              <a:gd name="connsiteX2" fmla="*/ 179962 w 184826"/>
              <a:gd name="connsiteY2" fmla="*/ 126460 h 428017"/>
              <a:gd name="connsiteX3" fmla="*/ 0 w 184826"/>
              <a:gd name="connsiteY3" fmla="*/ 0 h 428017"/>
              <a:gd name="connsiteX4" fmla="*/ 24319 w 184826"/>
              <a:gd name="connsiteY4" fmla="*/ 364787 h 4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26" h="428017">
                <a:moveTo>
                  <a:pt x="24319" y="364787"/>
                </a:moveTo>
                <a:lnTo>
                  <a:pt x="184826" y="428017"/>
                </a:lnTo>
                <a:cubicBezTo>
                  <a:pt x="183205" y="327498"/>
                  <a:pt x="181583" y="226979"/>
                  <a:pt x="179962" y="126460"/>
                </a:cubicBezTo>
                <a:lnTo>
                  <a:pt x="0" y="0"/>
                </a:lnTo>
                <a:lnTo>
                  <a:pt x="24319" y="364787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DD0D18-B17C-475F-97D1-00285FBE1C9C}"/>
              </a:ext>
            </a:extLst>
          </p:cNvPr>
          <p:cNvSpPr/>
          <p:nvPr/>
        </p:nvSpPr>
        <p:spPr>
          <a:xfrm>
            <a:off x="2023353" y="1940668"/>
            <a:ext cx="282102" cy="170234"/>
          </a:xfrm>
          <a:custGeom>
            <a:avLst/>
            <a:gdLst>
              <a:gd name="connsiteX0" fmla="*/ 0 w 282102"/>
              <a:gd name="connsiteY0" fmla="*/ 0 h 170234"/>
              <a:gd name="connsiteX1" fmla="*/ 9728 w 282102"/>
              <a:gd name="connsiteY1" fmla="*/ 102141 h 170234"/>
              <a:gd name="connsiteX2" fmla="*/ 252919 w 282102"/>
              <a:gd name="connsiteY2" fmla="*/ 170234 h 170234"/>
              <a:gd name="connsiteX3" fmla="*/ 282102 w 282102"/>
              <a:gd name="connsiteY3" fmla="*/ 92413 h 170234"/>
              <a:gd name="connsiteX4" fmla="*/ 0 w 282102"/>
              <a:gd name="connsiteY4" fmla="*/ 0 h 1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02" h="170234">
                <a:moveTo>
                  <a:pt x="0" y="0"/>
                </a:moveTo>
                <a:lnTo>
                  <a:pt x="9728" y="102141"/>
                </a:lnTo>
                <a:lnTo>
                  <a:pt x="252919" y="170234"/>
                </a:lnTo>
                <a:lnTo>
                  <a:pt x="282102" y="924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34BE403-152D-46D1-87E0-3072B5FF7258}"/>
              </a:ext>
            </a:extLst>
          </p:cNvPr>
          <p:cNvSpPr/>
          <p:nvPr/>
        </p:nvSpPr>
        <p:spPr>
          <a:xfrm>
            <a:off x="2091447" y="2062264"/>
            <a:ext cx="856034" cy="1065179"/>
          </a:xfrm>
          <a:custGeom>
            <a:avLst/>
            <a:gdLst>
              <a:gd name="connsiteX0" fmla="*/ 282102 w 856034"/>
              <a:gd name="connsiteY0" fmla="*/ 0 h 1065179"/>
              <a:gd name="connsiteX1" fmla="*/ 680936 w 856034"/>
              <a:gd name="connsiteY1" fmla="*/ 136187 h 1065179"/>
              <a:gd name="connsiteX2" fmla="*/ 856034 w 856034"/>
              <a:gd name="connsiteY2" fmla="*/ 851170 h 1065179"/>
              <a:gd name="connsiteX3" fmla="*/ 559340 w 856034"/>
              <a:gd name="connsiteY3" fmla="*/ 1065179 h 1065179"/>
              <a:gd name="connsiteX4" fmla="*/ 34047 w 856034"/>
              <a:gd name="connsiteY4" fmla="*/ 919264 h 1065179"/>
              <a:gd name="connsiteX5" fmla="*/ 0 w 856034"/>
              <a:gd name="connsiteY5" fmla="*/ 734438 h 1065179"/>
              <a:gd name="connsiteX6" fmla="*/ 282102 w 856034"/>
              <a:gd name="connsiteY6" fmla="*/ 0 h 106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034" h="1065179">
                <a:moveTo>
                  <a:pt x="282102" y="0"/>
                </a:moveTo>
                <a:lnTo>
                  <a:pt x="680936" y="136187"/>
                </a:lnTo>
                <a:lnTo>
                  <a:pt x="856034" y="851170"/>
                </a:lnTo>
                <a:lnTo>
                  <a:pt x="559340" y="1065179"/>
                </a:lnTo>
                <a:lnTo>
                  <a:pt x="34047" y="919264"/>
                </a:lnTo>
                <a:lnTo>
                  <a:pt x="0" y="734438"/>
                </a:lnTo>
                <a:lnTo>
                  <a:pt x="282102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370F1B-ACF4-455A-9266-522B6BA2D97F}"/>
              </a:ext>
            </a:extLst>
          </p:cNvPr>
          <p:cNvSpPr/>
          <p:nvPr/>
        </p:nvSpPr>
        <p:spPr>
          <a:xfrm>
            <a:off x="2038865" y="2047103"/>
            <a:ext cx="321276" cy="708454"/>
          </a:xfrm>
          <a:custGeom>
            <a:avLst/>
            <a:gdLst>
              <a:gd name="connsiteX0" fmla="*/ 0 w 321276"/>
              <a:gd name="connsiteY0" fmla="*/ 8238 h 708454"/>
              <a:gd name="connsiteX1" fmla="*/ 251254 w 321276"/>
              <a:gd name="connsiteY1" fmla="*/ 82378 h 708454"/>
              <a:gd name="connsiteX2" fmla="*/ 284205 w 321276"/>
              <a:gd name="connsiteY2" fmla="*/ 0 h 708454"/>
              <a:gd name="connsiteX3" fmla="*/ 321276 w 321276"/>
              <a:gd name="connsiteY3" fmla="*/ 20594 h 708454"/>
              <a:gd name="connsiteX4" fmla="*/ 49427 w 321276"/>
              <a:gd name="connsiteY4" fmla="*/ 708454 h 708454"/>
              <a:gd name="connsiteX5" fmla="*/ 0 w 321276"/>
              <a:gd name="connsiteY5" fmla="*/ 8238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76" h="708454">
                <a:moveTo>
                  <a:pt x="0" y="8238"/>
                </a:moveTo>
                <a:lnTo>
                  <a:pt x="251254" y="82378"/>
                </a:lnTo>
                <a:lnTo>
                  <a:pt x="284205" y="0"/>
                </a:lnTo>
                <a:lnTo>
                  <a:pt x="321276" y="20594"/>
                </a:lnTo>
                <a:lnTo>
                  <a:pt x="49427" y="708454"/>
                </a:lnTo>
                <a:lnTo>
                  <a:pt x="0" y="8238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D84ED70-4821-4875-90FA-C64A3B9A4D0F}"/>
              </a:ext>
            </a:extLst>
          </p:cNvPr>
          <p:cNvSpPr/>
          <p:nvPr/>
        </p:nvSpPr>
        <p:spPr>
          <a:xfrm>
            <a:off x="2125362" y="2903838"/>
            <a:ext cx="926757" cy="1330411"/>
          </a:xfrm>
          <a:custGeom>
            <a:avLst/>
            <a:gdLst>
              <a:gd name="connsiteX0" fmla="*/ 0 w 926757"/>
              <a:gd name="connsiteY0" fmla="*/ 90616 h 1330411"/>
              <a:gd name="connsiteX1" fmla="*/ 543697 w 926757"/>
              <a:gd name="connsiteY1" fmla="*/ 251254 h 1330411"/>
              <a:gd name="connsiteX2" fmla="*/ 819665 w 926757"/>
              <a:gd name="connsiteY2" fmla="*/ 41189 h 1330411"/>
              <a:gd name="connsiteX3" fmla="*/ 869092 w 926757"/>
              <a:gd name="connsiteY3" fmla="*/ 0 h 1330411"/>
              <a:gd name="connsiteX4" fmla="*/ 926757 w 926757"/>
              <a:gd name="connsiteY4" fmla="*/ 90616 h 1330411"/>
              <a:gd name="connsiteX5" fmla="*/ 926757 w 926757"/>
              <a:gd name="connsiteY5" fmla="*/ 205946 h 1330411"/>
              <a:gd name="connsiteX6" fmla="*/ 745524 w 926757"/>
              <a:gd name="connsiteY6" fmla="*/ 428367 h 1330411"/>
              <a:gd name="connsiteX7" fmla="*/ 687860 w 926757"/>
              <a:gd name="connsiteY7" fmla="*/ 626076 h 1330411"/>
              <a:gd name="connsiteX8" fmla="*/ 609600 w 926757"/>
              <a:gd name="connsiteY8" fmla="*/ 790832 h 1330411"/>
              <a:gd name="connsiteX9" fmla="*/ 556054 w 926757"/>
              <a:gd name="connsiteY9" fmla="*/ 799070 h 1330411"/>
              <a:gd name="connsiteX10" fmla="*/ 527222 w 926757"/>
              <a:gd name="connsiteY10" fmla="*/ 832021 h 1330411"/>
              <a:gd name="connsiteX11" fmla="*/ 523103 w 926757"/>
              <a:gd name="connsiteY11" fmla="*/ 852616 h 1330411"/>
              <a:gd name="connsiteX12" fmla="*/ 671384 w 926757"/>
              <a:gd name="connsiteY12" fmla="*/ 1091513 h 1330411"/>
              <a:gd name="connsiteX13" fmla="*/ 617838 w 926757"/>
              <a:gd name="connsiteY13" fmla="*/ 1178011 h 1330411"/>
              <a:gd name="connsiteX14" fmla="*/ 403654 w 926757"/>
              <a:gd name="connsiteY14" fmla="*/ 1293340 h 1330411"/>
              <a:gd name="connsiteX15" fmla="*/ 370703 w 926757"/>
              <a:gd name="connsiteY15" fmla="*/ 1293340 h 1330411"/>
              <a:gd name="connsiteX16" fmla="*/ 251254 w 926757"/>
              <a:gd name="connsiteY16" fmla="*/ 1223319 h 1330411"/>
              <a:gd name="connsiteX17" fmla="*/ 210065 w 926757"/>
              <a:gd name="connsiteY17" fmla="*/ 1235676 h 1330411"/>
              <a:gd name="connsiteX18" fmla="*/ 119449 w 926757"/>
              <a:gd name="connsiteY18" fmla="*/ 1330411 h 1330411"/>
              <a:gd name="connsiteX19" fmla="*/ 78260 w 926757"/>
              <a:gd name="connsiteY19" fmla="*/ 984421 h 1330411"/>
              <a:gd name="connsiteX20" fmla="*/ 0 w 926757"/>
              <a:gd name="connsiteY20" fmla="*/ 90616 h 13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6757" h="1330411">
                <a:moveTo>
                  <a:pt x="0" y="90616"/>
                </a:moveTo>
                <a:lnTo>
                  <a:pt x="543697" y="251254"/>
                </a:lnTo>
                <a:lnTo>
                  <a:pt x="819665" y="41189"/>
                </a:lnTo>
                <a:lnTo>
                  <a:pt x="869092" y="0"/>
                </a:lnTo>
                <a:lnTo>
                  <a:pt x="926757" y="90616"/>
                </a:lnTo>
                <a:lnTo>
                  <a:pt x="926757" y="205946"/>
                </a:lnTo>
                <a:lnTo>
                  <a:pt x="745524" y="428367"/>
                </a:lnTo>
                <a:lnTo>
                  <a:pt x="687860" y="626076"/>
                </a:lnTo>
                <a:lnTo>
                  <a:pt x="609600" y="790832"/>
                </a:lnTo>
                <a:lnTo>
                  <a:pt x="556054" y="799070"/>
                </a:lnTo>
                <a:lnTo>
                  <a:pt x="527222" y="832021"/>
                </a:lnTo>
                <a:lnTo>
                  <a:pt x="523103" y="852616"/>
                </a:lnTo>
                <a:lnTo>
                  <a:pt x="671384" y="1091513"/>
                </a:lnTo>
                <a:lnTo>
                  <a:pt x="617838" y="1178011"/>
                </a:lnTo>
                <a:lnTo>
                  <a:pt x="403654" y="1293340"/>
                </a:lnTo>
                <a:lnTo>
                  <a:pt x="370703" y="1293340"/>
                </a:lnTo>
                <a:lnTo>
                  <a:pt x="251254" y="1223319"/>
                </a:lnTo>
                <a:lnTo>
                  <a:pt x="210065" y="1235676"/>
                </a:lnTo>
                <a:lnTo>
                  <a:pt x="119449" y="1330411"/>
                </a:lnTo>
                <a:lnTo>
                  <a:pt x="78260" y="984421"/>
                </a:lnTo>
                <a:lnTo>
                  <a:pt x="0" y="9061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C5A8CE-165A-43E5-9A1A-ABB545A3BAA2}"/>
              </a:ext>
            </a:extLst>
          </p:cNvPr>
          <p:cNvSpPr/>
          <p:nvPr/>
        </p:nvSpPr>
        <p:spPr>
          <a:xfrm>
            <a:off x="2710249" y="3801762"/>
            <a:ext cx="131805" cy="168876"/>
          </a:xfrm>
          <a:custGeom>
            <a:avLst/>
            <a:gdLst>
              <a:gd name="connsiteX0" fmla="*/ 0 w 131805"/>
              <a:gd name="connsiteY0" fmla="*/ 0 h 168876"/>
              <a:gd name="connsiteX1" fmla="*/ 65902 w 131805"/>
              <a:gd name="connsiteY1" fmla="*/ 0 h 168876"/>
              <a:gd name="connsiteX2" fmla="*/ 131805 w 131805"/>
              <a:gd name="connsiteY2" fmla="*/ 123568 h 168876"/>
              <a:gd name="connsiteX3" fmla="*/ 94735 w 131805"/>
              <a:gd name="connsiteY3" fmla="*/ 168876 h 168876"/>
              <a:gd name="connsiteX4" fmla="*/ 0 w 131805"/>
              <a:gd name="connsiteY4" fmla="*/ 0 h 16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05" h="168876">
                <a:moveTo>
                  <a:pt x="0" y="0"/>
                </a:moveTo>
                <a:lnTo>
                  <a:pt x="65902" y="0"/>
                </a:lnTo>
                <a:lnTo>
                  <a:pt x="131805" y="123568"/>
                </a:lnTo>
                <a:lnTo>
                  <a:pt x="94735" y="168876"/>
                </a:lnTo>
                <a:lnTo>
                  <a:pt x="0" y="0"/>
                </a:lnTo>
                <a:close/>
              </a:path>
            </a:pathLst>
          </a:custGeom>
          <a:solidFill>
            <a:srgbClr val="C90792"/>
          </a:solidFill>
          <a:ln>
            <a:solidFill>
              <a:srgbClr val="C90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28A8B71-EFF4-4425-BC96-23A0801283CA}"/>
              </a:ext>
            </a:extLst>
          </p:cNvPr>
          <p:cNvSpPr/>
          <p:nvPr/>
        </p:nvSpPr>
        <p:spPr>
          <a:xfrm>
            <a:off x="9100457" y="1057469"/>
            <a:ext cx="845976" cy="1026368"/>
          </a:xfrm>
          <a:custGeom>
            <a:avLst/>
            <a:gdLst>
              <a:gd name="connsiteX0" fmla="*/ 143070 w 845976"/>
              <a:gd name="connsiteY0" fmla="*/ 0 h 1026368"/>
              <a:gd name="connsiteX1" fmla="*/ 0 w 845976"/>
              <a:gd name="connsiteY1" fmla="*/ 789992 h 1026368"/>
              <a:gd name="connsiteX2" fmla="*/ 105747 w 845976"/>
              <a:gd name="connsiteY2" fmla="*/ 845976 h 1026368"/>
              <a:gd name="connsiteX3" fmla="*/ 186612 w 845976"/>
              <a:gd name="connsiteY3" fmla="*/ 715347 h 1026368"/>
              <a:gd name="connsiteX4" fmla="*/ 311021 w 845976"/>
              <a:gd name="connsiteY4" fmla="*/ 765111 h 1026368"/>
              <a:gd name="connsiteX5" fmla="*/ 311021 w 845976"/>
              <a:gd name="connsiteY5" fmla="*/ 821094 h 1026368"/>
              <a:gd name="connsiteX6" fmla="*/ 559837 w 845976"/>
              <a:gd name="connsiteY6" fmla="*/ 995266 h 1026368"/>
              <a:gd name="connsiteX7" fmla="*/ 690465 w 845976"/>
              <a:gd name="connsiteY7" fmla="*/ 1026368 h 1026368"/>
              <a:gd name="connsiteX8" fmla="*/ 727788 w 845976"/>
              <a:gd name="connsiteY8" fmla="*/ 964164 h 1026368"/>
              <a:gd name="connsiteX9" fmla="*/ 845976 w 845976"/>
              <a:gd name="connsiteY9" fmla="*/ 995266 h 1026368"/>
              <a:gd name="connsiteX10" fmla="*/ 143070 w 845976"/>
              <a:gd name="connsiteY10" fmla="*/ 0 h 102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976" h="1026368">
                <a:moveTo>
                  <a:pt x="143070" y="0"/>
                </a:moveTo>
                <a:lnTo>
                  <a:pt x="0" y="789992"/>
                </a:lnTo>
                <a:lnTo>
                  <a:pt x="105747" y="845976"/>
                </a:lnTo>
                <a:lnTo>
                  <a:pt x="186612" y="715347"/>
                </a:lnTo>
                <a:lnTo>
                  <a:pt x="311021" y="765111"/>
                </a:lnTo>
                <a:lnTo>
                  <a:pt x="311021" y="821094"/>
                </a:lnTo>
                <a:lnTo>
                  <a:pt x="559837" y="995266"/>
                </a:lnTo>
                <a:lnTo>
                  <a:pt x="690465" y="1026368"/>
                </a:lnTo>
                <a:lnTo>
                  <a:pt x="727788" y="964164"/>
                </a:lnTo>
                <a:lnTo>
                  <a:pt x="845976" y="995266"/>
                </a:lnTo>
                <a:lnTo>
                  <a:pt x="14307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8" grpId="0" animBg="1"/>
      <p:bldP spid="19" grpId="0" animBg="1"/>
      <p:bldP spid="8" grpId="0" animBg="1"/>
      <p:bldP spid="10" grpId="0" animBg="1"/>
      <p:bldP spid="17" grpId="0" animBg="1"/>
      <p:bldP spid="20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, dark, silhouette&#10;&#10;Description automatically generated">
            <a:extLst>
              <a:ext uri="{FF2B5EF4-FFF2-40B4-BE49-F238E27FC236}">
                <a16:creationId xmlns:a16="http://schemas.microsoft.com/office/drawing/2014/main" id="{AC9743EA-F748-452C-AD73-F86652B39B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233" y="959683"/>
            <a:ext cx="3765826" cy="425169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1B10E1-83B0-4F81-B011-8B2290FA0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046" y="983646"/>
            <a:ext cx="3584901" cy="4203769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FDE6045-29B3-4986-9CB2-6EA755E335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853" y="4708675"/>
            <a:ext cx="763687" cy="781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4E2526-701D-438A-B248-4D1F42B09203}"/>
              </a:ext>
            </a:extLst>
          </p:cNvPr>
          <p:cNvSpPr txBox="1"/>
          <p:nvPr/>
        </p:nvSpPr>
        <p:spPr>
          <a:xfrm>
            <a:off x="5872036" y="4914597"/>
            <a:ext cx="19891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4A8522"/>
                </a:solidFill>
                <a:latin typeface="Montserrat" panose="00000500000000000000" pitchFamily="2" charset="0"/>
                <a:cs typeface="Arial"/>
              </a:rPr>
              <a:t>Manufacturing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2D0D5-A470-4E81-B2D3-ECE40C221BAD}"/>
              </a:ext>
            </a:extLst>
          </p:cNvPr>
          <p:cNvSpPr txBox="1"/>
          <p:nvPr/>
        </p:nvSpPr>
        <p:spPr>
          <a:xfrm>
            <a:off x="9402140" y="4914597"/>
            <a:ext cx="19516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293B97"/>
                </a:solidFill>
                <a:latin typeface="Montserrat" panose="00000500000000000000" pitchFamily="2" charset="0"/>
                <a:cs typeface="Arial"/>
              </a:rPr>
              <a:t>Warehousing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8C444D6-D8E2-45FC-BC3D-28230F7478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03" y="2156334"/>
            <a:ext cx="763687" cy="781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D9C818-8D7F-460B-9BBF-FF74052F8AF5}"/>
              </a:ext>
            </a:extLst>
          </p:cNvPr>
          <p:cNvSpPr txBox="1"/>
          <p:nvPr/>
        </p:nvSpPr>
        <p:spPr>
          <a:xfrm>
            <a:off x="1169213" y="2008313"/>
            <a:ext cx="374579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4A852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Manufacturing: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30% more jobs per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cs typeface="Arial"/>
              </a:rPr>
              <a:t>68% higher wages </a:t>
            </a:r>
            <a:endParaRPr lang="en-US" sz="1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  <a:cs typeface="Arial" panose="020B0604020202020204" pitchFamily="34" charset="0"/>
              </a:rPr>
              <a:t>5% more investment per project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D16E2911-2B60-4B53-86E1-B4EFB9056E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266" y="4101401"/>
            <a:ext cx="763687" cy="7811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614874-D081-4532-ADDF-20081BB8D07F}"/>
              </a:ext>
            </a:extLst>
          </p:cNvPr>
          <p:cNvSpPr txBox="1"/>
          <p:nvPr/>
        </p:nvSpPr>
        <p:spPr>
          <a:xfrm>
            <a:off x="430958" y="3256627"/>
            <a:ext cx="41983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293B97"/>
                </a:solidFill>
                <a:latin typeface="Montserrat" panose="00000500000000000000" pitchFamily="2" charset="0"/>
                <a:cs typeface="Arial"/>
              </a:rPr>
              <a:t>Average Wages in Kenton County</a:t>
            </a:r>
          </a:p>
          <a:p>
            <a:pPr algn="ctr"/>
            <a:r>
              <a:rPr lang="en-US" dirty="0">
                <a:latin typeface="Montserrat" panose="00000500000000000000" pitchFamily="2" charset="0"/>
                <a:cs typeface="Arial"/>
              </a:rPr>
              <a:t>All Industry Sectors: $65,596</a:t>
            </a:r>
            <a:endParaRPr lang="en-US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CDABD-DEDF-426F-A742-A58ECBB940F1}"/>
              </a:ext>
            </a:extLst>
          </p:cNvPr>
          <p:cNvSpPr txBox="1"/>
          <p:nvPr/>
        </p:nvSpPr>
        <p:spPr>
          <a:xfrm>
            <a:off x="238161" y="4819413"/>
            <a:ext cx="2017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4A8522"/>
                </a:solidFill>
                <a:latin typeface="Montserrat" panose="00000500000000000000" pitchFamily="2" charset="0"/>
                <a:cs typeface="Arial"/>
              </a:rPr>
              <a:t>Manufacturing</a:t>
            </a:r>
            <a:endParaRPr lang="en-US" dirty="0">
              <a:solidFill>
                <a:srgbClr val="4A8522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dirty="0">
                <a:latin typeface="Montserrat" panose="00000500000000000000" pitchFamily="2" charset="0"/>
                <a:cs typeface="Arial"/>
              </a:rPr>
              <a:t>$75,603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20E2E1-337A-4B61-AF3D-BEC91B416642}"/>
              </a:ext>
            </a:extLst>
          </p:cNvPr>
          <p:cNvSpPr txBox="1"/>
          <p:nvPr/>
        </p:nvSpPr>
        <p:spPr>
          <a:xfrm>
            <a:off x="2712028" y="4815415"/>
            <a:ext cx="20065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293B97"/>
                </a:solidFill>
                <a:latin typeface="Montserrat" panose="00000500000000000000" pitchFamily="2" charset="0"/>
                <a:cs typeface="Arial"/>
              </a:rPr>
              <a:t>Warehousing</a:t>
            </a:r>
          </a:p>
          <a:p>
            <a:pPr algn="ctr"/>
            <a:r>
              <a:rPr lang="en-US" dirty="0">
                <a:latin typeface="Montserrat" panose="00000500000000000000" pitchFamily="2" charset="0"/>
                <a:cs typeface="Arial"/>
              </a:rPr>
              <a:t>$44,910</a:t>
            </a:r>
          </a:p>
        </p:txBody>
      </p:sp>
      <p:pic>
        <p:nvPicPr>
          <p:cNvPr id="18" name="Graphic 17" descr="Box outline">
            <a:extLst>
              <a:ext uri="{FF2B5EF4-FFF2-40B4-BE49-F238E27FC236}">
                <a16:creationId xmlns:a16="http://schemas.microsoft.com/office/drawing/2014/main" id="{F3A3AF1E-BCE4-4C2A-BC33-4D191DC49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3741" y="4639465"/>
            <a:ext cx="920223" cy="920223"/>
          </a:xfrm>
          <a:prstGeom prst="rect">
            <a:avLst/>
          </a:prstGeom>
        </p:spPr>
      </p:pic>
      <p:pic>
        <p:nvPicPr>
          <p:cNvPr id="19" name="Graphic 18" descr="Box outline">
            <a:extLst>
              <a:ext uri="{FF2B5EF4-FFF2-40B4-BE49-F238E27FC236}">
                <a16:creationId xmlns:a16="http://schemas.microsoft.com/office/drawing/2014/main" id="{7DD87057-0F21-4D6C-90E1-348637948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2453" y="4020483"/>
            <a:ext cx="920223" cy="92022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A68D267-3201-4B73-9F3F-02907544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293B97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Manufacturing creates more and higher-paying jobs and more tax revenue per project than warehousing and logistics.</a:t>
            </a:r>
            <a:endParaRPr lang="en-US" sz="3200" dirty="0">
              <a:solidFill>
                <a:srgbClr val="293B9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5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Truck with solid fill">
            <a:extLst>
              <a:ext uri="{FF2B5EF4-FFF2-40B4-BE49-F238E27FC236}">
                <a16:creationId xmlns:a16="http://schemas.microsoft.com/office/drawing/2014/main" id="{E6AF85E4-6524-4697-988C-9EB08020C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8898" y="3575371"/>
            <a:ext cx="1650882" cy="165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3E0954-8503-4816-B963-23C1AD6D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5" y="751297"/>
            <a:ext cx="3932237" cy="1600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93B97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Currently, warehousing and logistics are squeezing manufacturing out of Kenton County. </a:t>
            </a:r>
            <a:endParaRPr lang="en-US" sz="2200" dirty="0">
              <a:solidFill>
                <a:srgbClr val="293B97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FA2A2-0E20-40B9-9DE9-25E06DEB6AAE}"/>
              </a:ext>
            </a:extLst>
          </p:cNvPr>
          <p:cNvSpPr txBox="1">
            <a:spLocks/>
          </p:cNvSpPr>
          <p:nvPr/>
        </p:nvSpPr>
        <p:spPr>
          <a:xfrm>
            <a:off x="681225" y="2351497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Montserrat" panose="00000500000000000000" pitchFamily="2" charset="0"/>
                <a:cs typeface="Arial" panose="020B0604020202020204" pitchFamily="34" charset="0"/>
              </a:rPr>
              <a:t>The average warehouse size is nearly double the size of the average manufacturing facility size.</a:t>
            </a:r>
          </a:p>
          <a:p>
            <a:endParaRPr lang="en-US" sz="180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US" sz="1800">
                <a:latin typeface="Montserrat" panose="00000500000000000000" pitchFamily="2" charset="0"/>
                <a:cs typeface="Arial" panose="020B0604020202020204" pitchFamily="34" charset="0"/>
              </a:rPr>
              <a:t>Truck traffic from warehouse facilities is more than twice truck traffic from manufacturing facilities.</a:t>
            </a:r>
          </a:p>
          <a:p>
            <a:endParaRPr lang="en-US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6605BAF0-1B7B-4E15-9FA1-C4958E84F2CE}"/>
              </a:ext>
            </a:extLst>
          </p:cNvPr>
          <p:cNvSpPr/>
          <p:nvPr/>
        </p:nvSpPr>
        <p:spPr>
          <a:xfrm>
            <a:off x="7756192" y="3443008"/>
            <a:ext cx="4160802" cy="1567688"/>
          </a:xfrm>
          <a:prstGeom prst="cube">
            <a:avLst>
              <a:gd name="adj" fmla="val 70136"/>
            </a:avLst>
          </a:prstGeom>
          <a:solidFill>
            <a:srgbClr val="293B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ontserrat" panose="00000500000000000000" pitchFamily="2" charset="0"/>
                <a:cs typeface="Arial" panose="020B0604020202020204" pitchFamily="34" charset="0"/>
              </a:rPr>
              <a:t>WAREHOUSE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9EAD1-15C2-461F-84EE-060230D371CE}"/>
              </a:ext>
            </a:extLst>
          </p:cNvPr>
          <p:cNvSpPr txBox="1"/>
          <p:nvPr/>
        </p:nvSpPr>
        <p:spPr>
          <a:xfrm>
            <a:off x="5324025" y="4798665"/>
            <a:ext cx="236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Arial" panose="020B0604020202020204" pitchFamily="34" charset="0"/>
              </a:rPr>
              <a:t>Average 210 Trucks Daily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F16BB-EC9A-4B36-B9E6-39422EACEB4B}"/>
              </a:ext>
            </a:extLst>
          </p:cNvPr>
          <p:cNvSpPr txBox="1"/>
          <p:nvPr/>
        </p:nvSpPr>
        <p:spPr>
          <a:xfrm>
            <a:off x="5701220" y="3029735"/>
            <a:ext cx="1971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3B97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Warehouse Facility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58FC79D-3962-4B65-8E62-13B8FD170D7A}"/>
              </a:ext>
            </a:extLst>
          </p:cNvPr>
          <p:cNvSpPr/>
          <p:nvPr/>
        </p:nvSpPr>
        <p:spPr>
          <a:xfrm>
            <a:off x="8402439" y="1067254"/>
            <a:ext cx="2799426" cy="1284243"/>
          </a:xfrm>
          <a:prstGeom prst="cube">
            <a:avLst>
              <a:gd name="adj" fmla="val 70136"/>
            </a:avLst>
          </a:prstGeom>
          <a:solidFill>
            <a:srgbClr val="4A8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anose="00000500000000000000" pitchFamily="2" charset="0"/>
                <a:cs typeface="Arial" panose="020B0604020202020204" pitchFamily="34" charset="0"/>
              </a:rPr>
              <a:t>MANUFACTURING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E5BAA-9D3E-482A-96C1-4351D877FBBE}"/>
              </a:ext>
            </a:extLst>
          </p:cNvPr>
          <p:cNvSpPr txBox="1"/>
          <p:nvPr/>
        </p:nvSpPr>
        <p:spPr>
          <a:xfrm>
            <a:off x="8838509" y="1314426"/>
            <a:ext cx="1927285" cy="51090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Average Size</a:t>
            </a:r>
            <a:br>
              <a:rPr lang="en-US" sz="1600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190,000 sq. ft.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34E2A-3267-4584-824A-4A8EF09E8503}"/>
              </a:ext>
            </a:extLst>
          </p:cNvPr>
          <p:cNvSpPr txBox="1"/>
          <p:nvPr/>
        </p:nvSpPr>
        <p:spPr>
          <a:xfrm>
            <a:off x="8577048" y="3693632"/>
            <a:ext cx="2562019" cy="6678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200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Average Size</a:t>
            </a:r>
            <a:br>
              <a:rPr lang="en-US" sz="2200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330,000 sq. ft.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56A0A-8006-4903-A48A-141F746F820E}"/>
              </a:ext>
            </a:extLst>
          </p:cNvPr>
          <p:cNvSpPr txBox="1"/>
          <p:nvPr/>
        </p:nvSpPr>
        <p:spPr>
          <a:xfrm>
            <a:off x="5503108" y="3986949"/>
            <a:ext cx="1444620" cy="4324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210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832E0-C85D-44CC-B110-B729BFB26684}"/>
              </a:ext>
            </a:extLst>
          </p:cNvPr>
          <p:cNvSpPr txBox="1"/>
          <p:nvPr/>
        </p:nvSpPr>
        <p:spPr>
          <a:xfrm>
            <a:off x="5725759" y="425060"/>
            <a:ext cx="279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A852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Manufacturing Facility</a:t>
            </a:r>
          </a:p>
        </p:txBody>
      </p:sp>
      <p:pic>
        <p:nvPicPr>
          <p:cNvPr id="17" name="Graphic 16" descr="Truck with solid fill">
            <a:extLst>
              <a:ext uri="{FF2B5EF4-FFF2-40B4-BE49-F238E27FC236}">
                <a16:creationId xmlns:a16="http://schemas.microsoft.com/office/drawing/2014/main" id="{E3062031-659C-4B10-AC8F-1E7E761BC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6412" y="1126071"/>
            <a:ext cx="1650882" cy="16508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8CB8A1-C5D7-4CCD-A2FF-6B6C70F82B6C}"/>
              </a:ext>
            </a:extLst>
          </p:cNvPr>
          <p:cNvSpPr txBox="1"/>
          <p:nvPr/>
        </p:nvSpPr>
        <p:spPr>
          <a:xfrm>
            <a:off x="5532962" y="1570705"/>
            <a:ext cx="1444620" cy="4324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60007" dist="1397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E77CB-5CF6-4B97-BDD3-959493216212}"/>
              </a:ext>
            </a:extLst>
          </p:cNvPr>
          <p:cNvSpPr txBox="1"/>
          <p:nvPr/>
        </p:nvSpPr>
        <p:spPr>
          <a:xfrm>
            <a:off x="5324025" y="2495018"/>
            <a:ext cx="236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cs typeface="Arial" panose="020B0604020202020204" pitchFamily="34" charset="0"/>
              </a:rPr>
              <a:t>Average 90 Trucks Daily</a:t>
            </a:r>
          </a:p>
        </p:txBody>
      </p:sp>
      <p:pic>
        <p:nvPicPr>
          <p:cNvPr id="20" name="Graphic 19" descr="Box outline">
            <a:extLst>
              <a:ext uri="{FF2B5EF4-FFF2-40B4-BE49-F238E27FC236}">
                <a16:creationId xmlns:a16="http://schemas.microsoft.com/office/drawing/2014/main" id="{C16AD51F-826E-4AB9-AE27-993F3F08F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7878" y="3028793"/>
            <a:ext cx="771804" cy="771804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F02B1FCC-C373-4447-8CB9-A2D2B434EC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073" y="516231"/>
            <a:ext cx="640515" cy="6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0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0F09-01DD-4894-86B4-484CEFBD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93B97"/>
                </a:solidFill>
                <a:latin typeface="Montserrat" panose="00000500000000000000" pitchFamily="2" charset="0"/>
              </a:rPr>
              <a:t>Goal: </a:t>
            </a:r>
            <a:r>
              <a:rPr lang="en-US" dirty="0">
                <a:latin typeface="Montserrat" panose="00000500000000000000" pitchFamily="2" charset="0"/>
              </a:rPr>
              <a:t>Create readily available sites for development to reduce uncertainty for high-tech manufacturing prospects, increasing the chances of attracting them to Kenton County.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4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544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Mongolian Baiti</vt:lpstr>
      <vt:lpstr>Montserrat</vt:lpstr>
      <vt:lpstr>Office Theme</vt:lpstr>
      <vt:lpstr>Welcome</vt:lpstr>
      <vt:lpstr>History of the Site Readiness Initiative</vt:lpstr>
      <vt:lpstr>This Fiscal Court will not use eminent domain to acquire land for private development.</vt:lpstr>
      <vt:lpstr>There are currently no rezoning proposals being considered for this initiative. </vt:lpstr>
      <vt:lpstr>Each focus area has a limited number of locations suitable for industrial development on undeveloped land.   However, the County aims to ensure all areas are properly considered to minimize potential impacts.</vt:lpstr>
      <vt:lpstr>PowerPoint Presentation</vt:lpstr>
      <vt:lpstr>Manufacturing creates more and higher-paying jobs and more tax revenue per project than warehousing and logistics.</vt:lpstr>
      <vt:lpstr>Currently, warehousing and logistics are squeezing manufacturing out of Kenton County. </vt:lpstr>
      <vt:lpstr>Goal: Create readily available sites for development to reduce uncertainty for high-tech manufacturing prospects, increasing the chances of attracting them to Kenton County.</vt:lpstr>
      <vt:lpstr>Table discussions</vt:lpstr>
      <vt:lpstr>PowerPoint Presentation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Erpenbeck, Meg</dc:creator>
  <cp:lastModifiedBy>Erpenbeck, Meg</cp:lastModifiedBy>
  <cp:revision>21</cp:revision>
  <dcterms:created xsi:type="dcterms:W3CDTF">2025-02-03T15:26:35Z</dcterms:created>
  <dcterms:modified xsi:type="dcterms:W3CDTF">2025-02-04T19:22:57Z</dcterms:modified>
</cp:coreProperties>
</file>